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24"/>
  </p:notesMasterIdLst>
  <p:sldIdLst>
    <p:sldId id="256" r:id="rId5"/>
    <p:sldId id="268" r:id="rId6"/>
    <p:sldId id="277" r:id="rId7"/>
    <p:sldId id="278" r:id="rId8"/>
    <p:sldId id="258" r:id="rId9"/>
    <p:sldId id="259" r:id="rId10"/>
    <p:sldId id="263" r:id="rId11"/>
    <p:sldId id="264" r:id="rId12"/>
    <p:sldId id="266" r:id="rId13"/>
    <p:sldId id="267" r:id="rId14"/>
    <p:sldId id="271" r:id="rId15"/>
    <p:sldId id="265" r:id="rId16"/>
    <p:sldId id="275" r:id="rId17"/>
    <p:sldId id="276" r:id="rId18"/>
    <p:sldId id="270" r:id="rId19"/>
    <p:sldId id="272" r:id="rId20"/>
    <p:sldId id="273" r:id="rId21"/>
    <p:sldId id="274" r:id="rId22"/>
    <p:sldId id="2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B93865-F841-F944-89F8-0DF39C120280}" v="25" dt="2026-02-11T23:07:01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uthlandgirls.school.nz/nzqa/" TargetMode="External"/><Relationship Id="rId1" Type="http://schemas.openxmlformats.org/officeDocument/2006/relationships/hyperlink" Target="https://ncea.education.govt.nz/supporting-akonga-and-whanau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uthlandgirls.school.nz/nzqa/" TargetMode="External"/><Relationship Id="rId1" Type="http://schemas.openxmlformats.org/officeDocument/2006/relationships/hyperlink" Target="https://ncea.education.govt.nz/supporting-akonga-and-whana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805132-AB2C-4D26-A15A-CB0477004CAE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5BB5758-4FB2-4035-8CCB-528A53452349}">
      <dgm:prSet/>
      <dgm:spPr/>
      <dgm:t>
        <a:bodyPr/>
        <a:lstStyle/>
        <a:p>
          <a:r>
            <a:rPr lang="en-NZ">
              <a:hlinkClick xmlns:r="http://schemas.openxmlformats.org/officeDocument/2006/relationships" r:id="rId1"/>
            </a:rPr>
            <a:t>https://ncea.education.govt.nz/supporting-akonga-and-whanau</a:t>
          </a:r>
          <a:endParaRPr lang="en-US"/>
        </a:p>
      </dgm:t>
    </dgm:pt>
    <dgm:pt modelId="{8F77A639-0F31-4DD0-9C71-D0D07FF6B972}" type="parTrans" cxnId="{2C5AFC94-EB1F-459B-B619-29B01B21BA0A}">
      <dgm:prSet/>
      <dgm:spPr/>
      <dgm:t>
        <a:bodyPr/>
        <a:lstStyle/>
        <a:p>
          <a:endParaRPr lang="en-US"/>
        </a:p>
      </dgm:t>
    </dgm:pt>
    <dgm:pt modelId="{0ECFE2BD-DE3B-40BC-8CBD-16016A6679DD}" type="sibTrans" cxnId="{2C5AFC94-EB1F-459B-B619-29B01B21BA0A}">
      <dgm:prSet/>
      <dgm:spPr/>
      <dgm:t>
        <a:bodyPr/>
        <a:lstStyle/>
        <a:p>
          <a:endParaRPr lang="en-US"/>
        </a:p>
      </dgm:t>
    </dgm:pt>
    <dgm:pt modelId="{04719B26-761F-433B-A913-FEAD9639C689}">
      <dgm:prSet/>
      <dgm:spPr/>
      <dgm:t>
        <a:bodyPr/>
        <a:lstStyle/>
        <a:p>
          <a:r>
            <a:rPr lang="en-NZ">
              <a:hlinkClick xmlns:r="http://schemas.openxmlformats.org/officeDocument/2006/relationships" r:id="rId2"/>
            </a:rPr>
            <a:t>https://www.southlandgirls.school.nz/nzqa/</a:t>
          </a:r>
          <a:endParaRPr lang="en-US"/>
        </a:p>
      </dgm:t>
    </dgm:pt>
    <dgm:pt modelId="{7A304ADA-AB18-4695-975D-42F2142D7FA5}" type="parTrans" cxnId="{2BD5EC39-9678-4ADB-9ECD-82DA55F6CA0C}">
      <dgm:prSet/>
      <dgm:spPr/>
      <dgm:t>
        <a:bodyPr/>
        <a:lstStyle/>
        <a:p>
          <a:endParaRPr lang="en-US"/>
        </a:p>
      </dgm:t>
    </dgm:pt>
    <dgm:pt modelId="{49C8745B-D94B-4CF4-A5C4-2AB8B64B2745}" type="sibTrans" cxnId="{2BD5EC39-9678-4ADB-9ECD-82DA55F6CA0C}">
      <dgm:prSet/>
      <dgm:spPr/>
      <dgm:t>
        <a:bodyPr/>
        <a:lstStyle/>
        <a:p>
          <a:endParaRPr lang="en-US"/>
        </a:p>
      </dgm:t>
    </dgm:pt>
    <dgm:pt modelId="{46B72A2E-B7FA-45BF-B19C-02DAB85606A6}" type="pres">
      <dgm:prSet presAssocID="{E6805132-AB2C-4D26-A15A-CB0477004CA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243A5E-E3A3-4070-89F3-7D5220FFDE6F}" type="pres">
      <dgm:prSet presAssocID="{15BB5758-4FB2-4035-8CCB-528A53452349}" presName="hierRoot1" presStyleCnt="0"/>
      <dgm:spPr/>
    </dgm:pt>
    <dgm:pt modelId="{8EC29EE2-93D1-424F-B29C-B3E03A1F127B}" type="pres">
      <dgm:prSet presAssocID="{15BB5758-4FB2-4035-8CCB-528A53452349}" presName="composite" presStyleCnt="0"/>
      <dgm:spPr/>
    </dgm:pt>
    <dgm:pt modelId="{C9B6C73C-3700-4ED3-BB0E-81CF7DE0FA80}" type="pres">
      <dgm:prSet presAssocID="{15BB5758-4FB2-4035-8CCB-528A53452349}" presName="background" presStyleLbl="node0" presStyleIdx="0" presStyleCnt="2"/>
      <dgm:spPr/>
    </dgm:pt>
    <dgm:pt modelId="{2C7DFDFD-037C-4706-AAF5-A14EAD45C7FC}" type="pres">
      <dgm:prSet presAssocID="{15BB5758-4FB2-4035-8CCB-528A53452349}" presName="text" presStyleLbl="fgAcc0" presStyleIdx="0" presStyleCnt="2">
        <dgm:presLayoutVars>
          <dgm:chPref val="3"/>
        </dgm:presLayoutVars>
      </dgm:prSet>
      <dgm:spPr/>
    </dgm:pt>
    <dgm:pt modelId="{86574757-2771-4091-A661-8ECC1BE9AC9A}" type="pres">
      <dgm:prSet presAssocID="{15BB5758-4FB2-4035-8CCB-528A53452349}" presName="hierChild2" presStyleCnt="0"/>
      <dgm:spPr/>
    </dgm:pt>
    <dgm:pt modelId="{28E8EE49-6F32-42D3-B34E-BCA560AEBEE0}" type="pres">
      <dgm:prSet presAssocID="{04719B26-761F-433B-A913-FEAD9639C689}" presName="hierRoot1" presStyleCnt="0"/>
      <dgm:spPr/>
    </dgm:pt>
    <dgm:pt modelId="{98713958-424E-43A6-B0FD-6242C481DEBD}" type="pres">
      <dgm:prSet presAssocID="{04719B26-761F-433B-A913-FEAD9639C689}" presName="composite" presStyleCnt="0"/>
      <dgm:spPr/>
    </dgm:pt>
    <dgm:pt modelId="{DCF363C0-2A68-4271-BB4E-D51AAD540B17}" type="pres">
      <dgm:prSet presAssocID="{04719B26-761F-433B-A913-FEAD9639C689}" presName="background" presStyleLbl="node0" presStyleIdx="1" presStyleCnt="2"/>
      <dgm:spPr/>
    </dgm:pt>
    <dgm:pt modelId="{0F26BFCE-820A-4B13-B713-DBB6C3E2FE28}" type="pres">
      <dgm:prSet presAssocID="{04719B26-761F-433B-A913-FEAD9639C689}" presName="text" presStyleLbl="fgAcc0" presStyleIdx="1" presStyleCnt="2">
        <dgm:presLayoutVars>
          <dgm:chPref val="3"/>
        </dgm:presLayoutVars>
      </dgm:prSet>
      <dgm:spPr/>
    </dgm:pt>
    <dgm:pt modelId="{817935A6-5FCE-454A-B405-B4716BC629D6}" type="pres">
      <dgm:prSet presAssocID="{04719B26-761F-433B-A913-FEAD9639C689}" presName="hierChild2" presStyleCnt="0"/>
      <dgm:spPr/>
    </dgm:pt>
  </dgm:ptLst>
  <dgm:cxnLst>
    <dgm:cxn modelId="{2BD5EC39-9678-4ADB-9ECD-82DA55F6CA0C}" srcId="{E6805132-AB2C-4D26-A15A-CB0477004CAE}" destId="{04719B26-761F-433B-A913-FEAD9639C689}" srcOrd="1" destOrd="0" parTransId="{7A304ADA-AB18-4695-975D-42F2142D7FA5}" sibTransId="{49C8745B-D94B-4CF4-A5C4-2AB8B64B2745}"/>
    <dgm:cxn modelId="{4E9ABF3D-0515-4F0E-95C3-E41FD729BF8F}" type="presOf" srcId="{04719B26-761F-433B-A913-FEAD9639C689}" destId="{0F26BFCE-820A-4B13-B713-DBB6C3E2FE28}" srcOrd="0" destOrd="0" presId="urn:microsoft.com/office/officeart/2005/8/layout/hierarchy1"/>
    <dgm:cxn modelId="{2C5AFC94-EB1F-459B-B619-29B01B21BA0A}" srcId="{E6805132-AB2C-4D26-A15A-CB0477004CAE}" destId="{15BB5758-4FB2-4035-8CCB-528A53452349}" srcOrd="0" destOrd="0" parTransId="{8F77A639-0F31-4DD0-9C71-D0D07FF6B972}" sibTransId="{0ECFE2BD-DE3B-40BC-8CBD-16016A6679DD}"/>
    <dgm:cxn modelId="{A7A218CD-7DE9-4D5F-8FC9-EE792A6A3EA0}" type="presOf" srcId="{E6805132-AB2C-4D26-A15A-CB0477004CAE}" destId="{46B72A2E-B7FA-45BF-B19C-02DAB85606A6}" srcOrd="0" destOrd="0" presId="urn:microsoft.com/office/officeart/2005/8/layout/hierarchy1"/>
    <dgm:cxn modelId="{68F6AFD1-CCCE-4DFD-AE96-40D9F2501BF8}" type="presOf" srcId="{15BB5758-4FB2-4035-8CCB-528A53452349}" destId="{2C7DFDFD-037C-4706-AAF5-A14EAD45C7FC}" srcOrd="0" destOrd="0" presId="urn:microsoft.com/office/officeart/2005/8/layout/hierarchy1"/>
    <dgm:cxn modelId="{9E4359DB-103A-4ADA-BB4A-A041D6478A4A}" type="presParOf" srcId="{46B72A2E-B7FA-45BF-B19C-02DAB85606A6}" destId="{DA243A5E-E3A3-4070-89F3-7D5220FFDE6F}" srcOrd="0" destOrd="0" presId="urn:microsoft.com/office/officeart/2005/8/layout/hierarchy1"/>
    <dgm:cxn modelId="{5D2F86DF-0058-42E6-B536-3A402395E6FA}" type="presParOf" srcId="{DA243A5E-E3A3-4070-89F3-7D5220FFDE6F}" destId="{8EC29EE2-93D1-424F-B29C-B3E03A1F127B}" srcOrd="0" destOrd="0" presId="urn:microsoft.com/office/officeart/2005/8/layout/hierarchy1"/>
    <dgm:cxn modelId="{B2B401E6-9317-4400-AAB2-1281F0D09344}" type="presParOf" srcId="{8EC29EE2-93D1-424F-B29C-B3E03A1F127B}" destId="{C9B6C73C-3700-4ED3-BB0E-81CF7DE0FA80}" srcOrd="0" destOrd="0" presId="urn:microsoft.com/office/officeart/2005/8/layout/hierarchy1"/>
    <dgm:cxn modelId="{A929687F-F96F-448D-9790-6BDCB1CCD85A}" type="presParOf" srcId="{8EC29EE2-93D1-424F-B29C-B3E03A1F127B}" destId="{2C7DFDFD-037C-4706-AAF5-A14EAD45C7FC}" srcOrd="1" destOrd="0" presId="urn:microsoft.com/office/officeart/2005/8/layout/hierarchy1"/>
    <dgm:cxn modelId="{5A8E31CA-CDFD-4CB4-8108-A49599204CA3}" type="presParOf" srcId="{DA243A5E-E3A3-4070-89F3-7D5220FFDE6F}" destId="{86574757-2771-4091-A661-8ECC1BE9AC9A}" srcOrd="1" destOrd="0" presId="urn:microsoft.com/office/officeart/2005/8/layout/hierarchy1"/>
    <dgm:cxn modelId="{16ECBDBE-B5A2-412D-92C3-ABC19B3CB640}" type="presParOf" srcId="{46B72A2E-B7FA-45BF-B19C-02DAB85606A6}" destId="{28E8EE49-6F32-42D3-B34E-BCA560AEBEE0}" srcOrd="1" destOrd="0" presId="urn:microsoft.com/office/officeart/2005/8/layout/hierarchy1"/>
    <dgm:cxn modelId="{F5883EB0-B7B7-4332-9B5C-B7C1F92C4CE5}" type="presParOf" srcId="{28E8EE49-6F32-42D3-B34E-BCA560AEBEE0}" destId="{98713958-424E-43A6-B0FD-6242C481DEBD}" srcOrd="0" destOrd="0" presId="urn:microsoft.com/office/officeart/2005/8/layout/hierarchy1"/>
    <dgm:cxn modelId="{EC406A31-ACBE-40C5-8E68-ABB2D3F7133D}" type="presParOf" srcId="{98713958-424E-43A6-B0FD-6242C481DEBD}" destId="{DCF363C0-2A68-4271-BB4E-D51AAD540B17}" srcOrd="0" destOrd="0" presId="urn:microsoft.com/office/officeart/2005/8/layout/hierarchy1"/>
    <dgm:cxn modelId="{15C8B7BD-E61E-4129-A8F5-487B85C07FAB}" type="presParOf" srcId="{98713958-424E-43A6-B0FD-6242C481DEBD}" destId="{0F26BFCE-820A-4B13-B713-DBB6C3E2FE28}" srcOrd="1" destOrd="0" presId="urn:microsoft.com/office/officeart/2005/8/layout/hierarchy1"/>
    <dgm:cxn modelId="{158A788E-7C69-4999-B754-A42AD7B7AAF7}" type="presParOf" srcId="{28E8EE49-6F32-42D3-B34E-BCA560AEBEE0}" destId="{817935A6-5FCE-454A-B405-B4716BC629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6C73C-3700-4ED3-BB0E-81CF7DE0FA80}">
      <dsp:nvSpPr>
        <dsp:cNvPr id="0" name=""/>
        <dsp:cNvSpPr/>
      </dsp:nvSpPr>
      <dsp:spPr>
        <a:xfrm>
          <a:off x="1320" y="90693"/>
          <a:ext cx="4636181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7DFDFD-037C-4706-AAF5-A14EAD45C7FC}">
      <dsp:nvSpPr>
        <dsp:cNvPr id="0" name=""/>
        <dsp:cNvSpPr/>
      </dsp:nvSpPr>
      <dsp:spPr>
        <a:xfrm>
          <a:off x="516452" y="580068"/>
          <a:ext cx="4636181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>
              <a:hlinkClick xmlns:r="http://schemas.openxmlformats.org/officeDocument/2006/relationships" r:id="rId1"/>
            </a:rPr>
            <a:t>https://ncea.education.govt.nz/supporting-akonga-and-whanau</a:t>
          </a:r>
          <a:endParaRPr lang="en-US" sz="1600" kern="1200"/>
        </a:p>
      </dsp:txBody>
      <dsp:txXfrm>
        <a:off x="602678" y="666294"/>
        <a:ext cx="4463729" cy="2771523"/>
      </dsp:txXfrm>
    </dsp:sp>
    <dsp:sp modelId="{DCF363C0-2A68-4271-BB4E-D51AAD540B17}">
      <dsp:nvSpPr>
        <dsp:cNvPr id="0" name=""/>
        <dsp:cNvSpPr/>
      </dsp:nvSpPr>
      <dsp:spPr>
        <a:xfrm>
          <a:off x="5667765" y="90693"/>
          <a:ext cx="4636181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26BFCE-820A-4B13-B713-DBB6C3E2FE28}">
      <dsp:nvSpPr>
        <dsp:cNvPr id="0" name=""/>
        <dsp:cNvSpPr/>
      </dsp:nvSpPr>
      <dsp:spPr>
        <a:xfrm>
          <a:off x="6182896" y="580068"/>
          <a:ext cx="4636181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>
              <a:hlinkClick xmlns:r="http://schemas.openxmlformats.org/officeDocument/2006/relationships" r:id="rId2"/>
            </a:rPr>
            <a:t>https://www.southlandgirls.school.nz/nzqa/</a:t>
          </a:r>
          <a:endParaRPr lang="en-US" sz="1600" kern="1200"/>
        </a:p>
      </dsp:txBody>
      <dsp:txXfrm>
        <a:off x="6269122" y="666294"/>
        <a:ext cx="4463729" cy="2771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9775E-1AF2-4F54-93B8-D4D3C707F06A}" type="datetimeFigureOut"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9C3F8-5163-4CFF-A3D7-ED5F30A802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3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Balancing school and sports – do they have time calved out for focusing on school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For just being a kid and having some down time. 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Not letting work rule their time – need to know when to say no and will need your support in learning how to do this. </a:t>
            </a:r>
          </a:p>
          <a:p>
            <a:pPr marL="285750" indent="-285750">
              <a:buFont typeface="Calibri"/>
              <a:buChar char="-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9C3F8-5163-4CFF-A3D7-ED5F30A80240}" type="slidenum"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0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What have they participated in that can help bolster their CV?</a:t>
            </a:r>
          </a:p>
          <a:p>
            <a:r>
              <a:rPr lang="en-US" dirty="0">
                <a:ea typeface="Calibri"/>
                <a:cs typeface="Calibri"/>
              </a:rPr>
              <a:t>Courses, work experience, cultural clubs, sports, volunteering etc. Huge range here at SGHS and lots of out of school options available.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9C3F8-5163-4CFF-A3D7-ED5F30A80240}" type="slidenum"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3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Heads up about starting to save for accommodation costs. </a:t>
            </a:r>
          </a:p>
          <a:p>
            <a:r>
              <a:rPr lang="en-US" b="1" dirty="0">
                <a:ea typeface="Calibri"/>
                <a:cs typeface="Calibri"/>
              </a:rPr>
              <a:t>Otago </a:t>
            </a:r>
            <a:r>
              <a:rPr lang="en-US" dirty="0">
                <a:ea typeface="Calibri"/>
                <a:cs typeface="Calibri"/>
              </a:rPr>
              <a:t>estimated 2026 costs </a:t>
            </a:r>
            <a:r>
              <a:rPr lang="en-US" b="1" dirty="0">
                <a:solidFill>
                  <a:srgbClr val="202020"/>
                </a:solidFill>
              </a:rPr>
              <a:t>$20,000 - $25,000</a:t>
            </a:r>
            <a:endParaRPr lang="en-US" b="1" dirty="0">
              <a:solidFill>
                <a:srgbClr val="202020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202020"/>
                </a:solidFill>
                <a:ea typeface="Calibri"/>
                <a:cs typeface="Calibri"/>
              </a:rPr>
              <a:t>Canterbury – </a:t>
            </a:r>
            <a:r>
              <a:rPr lang="en-US" dirty="0">
                <a:solidFill>
                  <a:srgbClr val="202020"/>
                </a:solidFill>
                <a:ea typeface="Calibri"/>
                <a:cs typeface="Calibri"/>
              </a:rPr>
              <a:t>ranges from </a:t>
            </a:r>
            <a:r>
              <a:rPr lang="en-US" b="1" dirty="0">
                <a:solidFill>
                  <a:srgbClr val="202020"/>
                </a:solidFill>
                <a:ea typeface="Calibri"/>
                <a:cs typeface="Calibri"/>
              </a:rPr>
              <a:t>$14,000 - $31,000</a:t>
            </a:r>
          </a:p>
          <a:p>
            <a:r>
              <a:rPr lang="en-US" b="1" dirty="0">
                <a:solidFill>
                  <a:srgbClr val="202020"/>
                </a:solidFill>
                <a:ea typeface="Calibri"/>
                <a:cs typeface="Calibri"/>
              </a:rPr>
              <a:t>Waikato - $18,000 - $20,000</a:t>
            </a:r>
          </a:p>
          <a:p>
            <a:endParaRPr lang="en-US" b="1" dirty="0">
              <a:solidFill>
                <a:srgbClr val="202020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202020"/>
                </a:solidFill>
                <a:ea typeface="Calibri"/>
                <a:cs typeface="Calibri"/>
              </a:rPr>
              <a:t>Upfront, 4 payments or 1 upfront payment and 38 weekly payments. </a:t>
            </a:r>
          </a:p>
          <a:p>
            <a:endParaRPr lang="en-US" b="1" dirty="0">
              <a:solidFill>
                <a:srgbClr val="202020"/>
              </a:solidFill>
              <a:ea typeface="Calibri"/>
              <a:cs typeface="Calibri"/>
            </a:endParaRPr>
          </a:p>
          <a:p>
            <a:endParaRPr lang="en-US" b="1" dirty="0">
              <a:solidFill>
                <a:srgbClr val="20202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9C3F8-5163-4CFF-A3D7-ED5F30A80240}" type="slidenum"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1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9A49-EA0E-4C2B-8F5C-B4C117381C8C}" type="datetimeFigureOut">
              <a:rPr lang="en-NZ" smtClean="0"/>
              <a:t>11/02/2026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051C-8C41-4A2F-B891-98808C26D4F2}" type="slidenum">
              <a:rPr lang="en-NZ" smtClean="0"/>
              <a:t>‹#›</a:t>
            </a:fld>
            <a:endParaRPr lang="en-N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10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9A49-EA0E-4C2B-8F5C-B4C117381C8C}" type="datetimeFigureOut">
              <a:rPr lang="en-NZ" smtClean="0"/>
              <a:t>11/02/2026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051C-8C41-4A2F-B891-98808C26D4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983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9A49-EA0E-4C2B-8F5C-B4C117381C8C}" type="datetimeFigureOut">
              <a:rPr lang="en-NZ" smtClean="0"/>
              <a:t>11/02/2026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051C-8C41-4A2F-B891-98808C26D4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9725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9A49-EA0E-4C2B-8F5C-B4C117381C8C}" type="datetimeFigureOut">
              <a:rPr lang="en-NZ" smtClean="0"/>
              <a:t>11/02/2026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051C-8C41-4A2F-B891-98808C26D4F2}" type="slidenum">
              <a:rPr lang="en-NZ" smtClean="0"/>
              <a:t>‹#›</a:t>
            </a:fld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7323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9A49-EA0E-4C2B-8F5C-B4C117381C8C}" type="datetimeFigureOut">
              <a:rPr lang="en-NZ" smtClean="0"/>
              <a:t>11/02/2026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051C-8C41-4A2F-B891-98808C26D4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8080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9A49-EA0E-4C2B-8F5C-B4C117381C8C}" type="datetimeFigureOut">
              <a:rPr lang="en-NZ" smtClean="0"/>
              <a:t>11/02/2026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051C-8C41-4A2F-B891-98808C26D4F2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1573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9A49-EA0E-4C2B-8F5C-B4C117381C8C}" type="datetimeFigureOut">
              <a:rPr lang="en-NZ" smtClean="0"/>
              <a:t>11/02/2026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051C-8C41-4A2F-B891-98808C26D4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0904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9A49-EA0E-4C2B-8F5C-B4C117381C8C}" type="datetimeFigureOut">
              <a:rPr lang="en-NZ" smtClean="0"/>
              <a:t>11/02/2026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051C-8C41-4A2F-B891-98808C26D4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8797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9A49-EA0E-4C2B-8F5C-B4C117381C8C}" type="datetimeFigureOut">
              <a:rPr lang="en-NZ" smtClean="0"/>
              <a:t>11/02/2026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051C-8C41-4A2F-B891-98808C26D4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364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9A49-EA0E-4C2B-8F5C-B4C117381C8C}" type="datetimeFigureOut">
              <a:rPr lang="en-NZ" smtClean="0"/>
              <a:t>11/02/2026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051C-8C41-4A2F-B891-98808C26D4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742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9A49-EA0E-4C2B-8F5C-B4C117381C8C}" type="datetimeFigureOut">
              <a:rPr lang="en-NZ" smtClean="0"/>
              <a:t>11/02/2026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051C-8C41-4A2F-B891-98808C26D4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64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9A49-EA0E-4C2B-8F5C-B4C117381C8C}" type="datetimeFigureOut">
              <a:rPr lang="en-NZ" smtClean="0"/>
              <a:t>11/02/2026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051C-8C41-4A2F-B891-98808C26D4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056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9A49-EA0E-4C2B-8F5C-B4C117381C8C}" type="datetimeFigureOut">
              <a:rPr lang="en-NZ" smtClean="0"/>
              <a:t>11/02/2026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051C-8C41-4A2F-B891-98808C26D4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027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9A49-EA0E-4C2B-8F5C-B4C117381C8C}" type="datetimeFigureOut">
              <a:rPr lang="en-NZ" smtClean="0"/>
              <a:t>11/02/2026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051C-8C41-4A2F-B891-98808C26D4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791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9A49-EA0E-4C2B-8F5C-B4C117381C8C}" type="datetimeFigureOut">
              <a:rPr lang="en-NZ" smtClean="0"/>
              <a:t>11/02/2026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051C-8C41-4A2F-B891-98808C26D4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558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9A49-EA0E-4C2B-8F5C-B4C117381C8C}" type="datetimeFigureOut">
              <a:rPr lang="en-NZ" smtClean="0"/>
              <a:t>11/02/2026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051C-8C41-4A2F-B891-98808C26D4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37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9A49-EA0E-4C2B-8F5C-B4C117381C8C}" type="datetimeFigureOut">
              <a:rPr lang="en-NZ" smtClean="0"/>
              <a:t>11/02/2026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051C-8C41-4A2F-B891-98808C26D4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843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99B9A49-EA0E-4C2B-8F5C-B4C117381C8C}" type="datetimeFigureOut">
              <a:rPr lang="en-NZ" smtClean="0"/>
              <a:t>11/02/2026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EAF051C-8C41-4A2F-B891-98808C26D4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3647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bout.stymie.co.nz/" TargetMode="External"/><Relationship Id="rId2" Type="http://schemas.openxmlformats.org/officeDocument/2006/relationships/hyperlink" Target="https://southlandgirls.nz.schooltv.m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511F85B-5967-428B-BE8B-819A79813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ide view of a road">
            <a:extLst>
              <a:ext uri="{FF2B5EF4-FFF2-40B4-BE49-F238E27FC236}">
                <a16:creationId xmlns:a16="http://schemas.microsoft.com/office/drawing/2014/main" id="{1529B9A0-C8D6-D4B5-A16C-E68EEBA51C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2000">
                <a:schemeClr val="dk2">
                  <a:tint val="97000"/>
                  <a:hueMod val="92000"/>
                  <a:satMod val="169000"/>
                  <a:lumMod val="164000"/>
                  <a:alpha val="79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E2203-7068-23EB-4E18-091BC4AB8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274" y="2509284"/>
            <a:ext cx="6767736" cy="24860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3400"/>
              <a:t>NCEA Year 11 </a:t>
            </a:r>
            <a:br>
              <a:rPr lang="en-NZ" sz="3400"/>
            </a:br>
            <a:br>
              <a:rPr lang="en-NZ" sz="3400"/>
            </a:br>
            <a:r>
              <a:rPr lang="en-NZ" sz="3400"/>
              <a:t>the beginning of the Journey to gain qualifications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C6252F-9468-4CFE-8A28-0DFE703FB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873F8F7-6FEE-4BB3-94A3-78B5C2FF1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F5B2264-1E71-4A5B-ABFC-2832FD78E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E0A76D-9460-46B8-BD58-9E9BF9CEB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7E3790F-67C5-42CD-B933-75C6F3250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EF3C2C4-F6BB-4D14-8577-3649162D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78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43D18-6D03-7EF9-9216-9AA8036F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SGHS Processes and Procedures - Authenticity</a:t>
            </a:r>
          </a:p>
        </p:txBody>
      </p:sp>
      <p:sp useBgFill="1"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209D1-0089-788B-B644-2E033E674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07" y="1457446"/>
            <a:ext cx="5737185" cy="3615267"/>
          </a:xfrm>
        </p:spPr>
        <p:txBody>
          <a:bodyPr/>
          <a:lstStyle/>
          <a:p>
            <a:r>
              <a:rPr lang="en-US" dirty="0"/>
              <a:t>Students must be able to demonstrate that the assessed work is their own.</a:t>
            </a:r>
          </a:p>
          <a:p>
            <a:pPr>
              <a:buClr>
                <a:srgbClr val="000000"/>
              </a:buClr>
            </a:pPr>
            <a:r>
              <a:rPr lang="en-US" dirty="0"/>
              <a:t>Where the student, upon questioning, cannot demonstrate they understand the work they have handed in they will receive a Not Achieved.</a:t>
            </a:r>
          </a:p>
          <a:p>
            <a:pPr>
              <a:buClr>
                <a:srgbClr val="000000"/>
              </a:buClr>
            </a:pPr>
            <a:r>
              <a:rPr lang="en-US"/>
              <a:t>Usually, </a:t>
            </a:r>
            <a:r>
              <a:rPr lang="en-US" dirty="0"/>
              <a:t>students do not understand the work they have handed in due to overuse of other students work, AI or plagiarism.</a:t>
            </a:r>
          </a:p>
          <a:p>
            <a:pPr>
              <a:buClr>
                <a:srgbClr val="0000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74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5FAB-E994-3476-40B9-9209DD7B9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white rectangular sign with black text&#10;&#10;AI-generated content may be incorrect.">
            <a:extLst>
              <a:ext uri="{FF2B5EF4-FFF2-40B4-BE49-F238E27FC236}">
                <a16:creationId xmlns:a16="http://schemas.microsoft.com/office/drawing/2014/main" id="{12C1FD64-56EF-1E15-0DBB-43130C3C3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1677" y="143"/>
            <a:ext cx="5810250" cy="2971800"/>
          </a:xfrm>
          <a:prstGeom prst="rect">
            <a:avLst/>
          </a:prstGeom>
        </p:spPr>
      </p:pic>
      <p:pic>
        <p:nvPicPr>
          <p:cNvPr id="5" name="Picture 4" descr="A blue circle with a flower and text&#10;&#10;AI-generated content may be incorrect.">
            <a:extLst>
              <a:ext uri="{FF2B5EF4-FFF2-40B4-BE49-F238E27FC236}">
                <a16:creationId xmlns:a16="http://schemas.microsoft.com/office/drawing/2014/main" id="{61560315-26A5-1954-21DA-8647913E2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" y="324738"/>
            <a:ext cx="5114925" cy="5743575"/>
          </a:xfrm>
          <a:prstGeom prst="rect">
            <a:avLst/>
          </a:prstGeom>
        </p:spPr>
      </p:pic>
      <p:pic>
        <p:nvPicPr>
          <p:cNvPr id="6" name="Picture 5" descr="A white paper with black text and black text&#10;&#10;AI-generated content may be incorrect.">
            <a:extLst>
              <a:ext uri="{FF2B5EF4-FFF2-40B4-BE49-F238E27FC236}">
                <a16:creationId xmlns:a16="http://schemas.microsoft.com/office/drawing/2014/main" id="{2D877450-5F92-A3DC-ED57-E199682C8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471" y="3203790"/>
            <a:ext cx="59436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92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FCC4D-8C1C-28C0-1ECD-7ED65FDA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NZ" dirty="0"/>
              <a:t>Where to find information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898BA7-39F6-C384-F9A9-CF2458453C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905686"/>
              </p:ext>
            </p:extLst>
          </p:nvPr>
        </p:nvGraphicFramePr>
        <p:xfrm>
          <a:off x="684212" y="68580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4881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0C51-A7D9-354B-F961-72BBD836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9" y="-1"/>
            <a:ext cx="8534400" cy="1507067"/>
          </a:xfrm>
        </p:spPr>
        <p:txBody>
          <a:bodyPr>
            <a:normAutofit/>
          </a:bodyPr>
          <a:lstStyle/>
          <a:p>
            <a:r>
              <a:rPr lang="en-US" sz="7200" b="1"/>
              <a:t>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8A70-9E34-C0AC-954C-064602EDD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68" y="1842912"/>
            <a:ext cx="11337807" cy="45371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Sleep is vitally important for a teenage </a:t>
            </a:r>
            <a:r>
              <a:rPr lang="en-US" sz="2400" b="1">
                <a:solidFill>
                  <a:schemeClr val="tx1"/>
                </a:solidFill>
              </a:rPr>
              <a:t>body and brain.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buClr>
                <a:srgbClr val="FFFFFF"/>
              </a:buClr>
            </a:pPr>
            <a:r>
              <a:rPr lang="en-US" sz="2400" b="1" dirty="0">
                <a:solidFill>
                  <a:schemeClr val="tx1"/>
                </a:solidFill>
              </a:rPr>
              <a:t>It supports learning, memory consolidation, growth and emotional processing.</a:t>
            </a:r>
          </a:p>
          <a:p>
            <a:pPr>
              <a:buClr>
                <a:srgbClr val="FFFFFF"/>
              </a:buClr>
            </a:pPr>
            <a:r>
              <a:rPr lang="en-US" sz="2400" b="1">
                <a:solidFill>
                  <a:schemeClr val="tx1"/>
                </a:solidFill>
              </a:rPr>
              <a:t>Recommended 8-10 hours of sleep per night for a teenager. 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buClr>
                <a:srgbClr val="FFFFFF"/>
              </a:buClr>
            </a:pPr>
            <a:r>
              <a:rPr lang="en-US" sz="2400" b="1">
                <a:solidFill>
                  <a:schemeClr val="tx1"/>
                </a:solidFill>
              </a:rPr>
              <a:t>Teenagers tend to release melatonin later than adults or children which makes falling asleep earlier than 10pm/11pm difficult for some.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buClr>
                <a:srgbClr val="FFFFFF"/>
              </a:buClr>
            </a:pPr>
            <a:r>
              <a:rPr lang="en-US" sz="2400" b="1" dirty="0">
                <a:solidFill>
                  <a:schemeClr val="tx1"/>
                </a:solidFill>
              </a:rPr>
              <a:t>Establish a night time routine and allowing enough "wind down" time in the evening will help.</a:t>
            </a:r>
          </a:p>
          <a:p>
            <a:pPr>
              <a:buClr>
                <a:srgbClr val="FFFFFF"/>
              </a:buClr>
            </a:pPr>
            <a:r>
              <a:rPr lang="en-US" sz="2400" b="1">
                <a:solidFill>
                  <a:schemeClr val="tx1"/>
                </a:solidFill>
              </a:rPr>
              <a:t>No devices/blue light at least 30-60mins before bed.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buClr>
                <a:srgbClr val="FFFFFF"/>
              </a:buClr>
            </a:pPr>
            <a:r>
              <a:rPr lang="en-US" sz="2400" b="1" dirty="0">
                <a:solidFill>
                  <a:schemeClr val="tx1"/>
                </a:solidFill>
              </a:rPr>
              <a:t>Putting device on sleep mode or better still having them out of the </a:t>
            </a:r>
            <a:r>
              <a:rPr lang="en-US" sz="2400" b="1">
                <a:solidFill>
                  <a:schemeClr val="tx1"/>
                </a:solidFill>
              </a:rPr>
              <a:t>bedroom all together.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buClr>
                <a:srgbClr val="FFFFFF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77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CADA0-D2ED-0DF0-65C6-BDDC8B2D8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9" y="-1"/>
            <a:ext cx="8534400" cy="1507067"/>
          </a:xfrm>
        </p:spPr>
        <p:txBody>
          <a:bodyPr/>
          <a:lstStyle/>
          <a:p>
            <a:r>
              <a:rPr lang="en-US" sz="5400" b="1" dirty="0"/>
              <a:t>Social Pressu</a:t>
            </a:r>
            <a:r>
              <a:rPr lang="en-US" sz="5400" b="1"/>
              <a:t>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577A2-FD84-C920-299F-8484BAA2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29" y="2115726"/>
            <a:ext cx="11318992" cy="38974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At Year 11 and onwards the pressures to attend party's, drink alcohol &amp; </a:t>
            </a:r>
            <a:r>
              <a:rPr lang="en-US" sz="3200" dirty="0" err="1">
                <a:solidFill>
                  <a:schemeClr val="tx1"/>
                </a:solidFill>
              </a:rPr>
              <a:t>socialise</a:t>
            </a:r>
            <a:r>
              <a:rPr lang="en-US" sz="3200" dirty="0">
                <a:solidFill>
                  <a:schemeClr val="tx1"/>
                </a:solidFill>
              </a:rPr>
              <a:t> with friends becomes much more demanding.</a:t>
            </a:r>
          </a:p>
          <a:p>
            <a:pPr>
              <a:buClr>
                <a:srgbClr val="FFFFFF"/>
              </a:buClr>
            </a:pPr>
            <a:r>
              <a:rPr lang="en-US" sz="3200">
                <a:solidFill>
                  <a:schemeClr val="tx1"/>
                </a:solidFill>
              </a:rPr>
              <a:t>As parents you can say NO!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buClr>
                <a:srgbClr val="FFFFFF"/>
              </a:buClr>
            </a:pPr>
            <a:r>
              <a:rPr lang="en-US" sz="3200" dirty="0">
                <a:solidFill>
                  <a:schemeClr val="tx1"/>
                </a:solidFill>
              </a:rPr>
              <a:t>Legal age for drinking in NZ is 18 and along with teen </a:t>
            </a:r>
            <a:r>
              <a:rPr lang="en-US" sz="3200">
                <a:solidFill>
                  <a:schemeClr val="tx1"/>
                </a:solidFill>
              </a:rPr>
              <a:t>development the "NIKE BRAIN" is in full flight at this age.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buClr>
                <a:srgbClr val="FFFFFF"/>
              </a:buClr>
            </a:pPr>
            <a:r>
              <a:rPr lang="en-US" sz="3200">
                <a:solidFill>
                  <a:schemeClr val="tx1"/>
                </a:solidFill>
              </a:rPr>
              <a:t>It is important to support your teen with these decisions and making sure they are ok.</a:t>
            </a:r>
          </a:p>
          <a:p>
            <a:pPr>
              <a:buClr>
                <a:srgbClr val="FFFFFF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2639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E18E3-494A-9219-7848-08FA698E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>
            <a:normAutofit/>
          </a:bodyPr>
          <a:lstStyle/>
          <a:p>
            <a:r>
              <a:rPr lang="en-US" dirty="0"/>
              <a:t>Managing myself</a:t>
            </a:r>
          </a:p>
        </p:txBody>
      </p:sp>
      <p:pic>
        <p:nvPicPr>
          <p:cNvPr id="5" name="Picture 4" descr="The calendar on a table stacked on top of notebooks">
            <a:extLst>
              <a:ext uri="{FF2B5EF4-FFF2-40B4-BE49-F238E27FC236}">
                <a16:creationId xmlns:a16="http://schemas.microsoft.com/office/drawing/2014/main" id="{788EE57D-6970-ECEC-B2AD-B6D3C1015F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535" r="24381" b="4"/>
          <a:stretch>
            <a:fillRect/>
          </a:stretch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367EA-E78B-7C24-E8CA-B3E2DF48C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685800"/>
            <a:ext cx="6626072" cy="3615267"/>
          </a:xfrm>
        </p:spPr>
        <p:txBody>
          <a:bodyPr>
            <a:normAutofit/>
          </a:bodyPr>
          <a:lstStyle/>
          <a:p>
            <a:r>
              <a:rPr lang="en-US"/>
              <a:t>Diary</a:t>
            </a:r>
          </a:p>
          <a:p>
            <a:pPr>
              <a:buClr>
                <a:srgbClr val="FFFFFF"/>
              </a:buClr>
            </a:pPr>
            <a:r>
              <a:rPr lang="en-US"/>
              <a:t>Outlook calendar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/>
              <a:t>Assessment Dates </a:t>
            </a:r>
            <a:r>
              <a:rPr lang="en-US"/>
              <a:t>are all mapped out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/>
              <a:t>Year Planner on the fridge – map out from class year planners</a:t>
            </a:r>
          </a:p>
          <a:p>
            <a:pPr>
              <a:buClr>
                <a:srgbClr val="FFFFFF"/>
              </a:buClr>
            </a:pPr>
            <a:r>
              <a:rPr lang="en-US"/>
              <a:t>Impact of absence including family holidays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8473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7B826-504B-2403-A23C-1C4AFDBC2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114" y="4487332"/>
            <a:ext cx="4205003" cy="1507067"/>
          </a:xfrm>
        </p:spPr>
        <p:txBody>
          <a:bodyPr>
            <a:normAutofit/>
          </a:bodyPr>
          <a:lstStyle/>
          <a:p>
            <a:r>
              <a:rPr lang="en-US" sz="6000" dirty="0"/>
              <a:t>Balance</a:t>
            </a:r>
          </a:p>
        </p:txBody>
      </p:sp>
      <p:sp>
        <p:nvSpPr>
          <p:cNvPr id="13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erson balancing on a scale&#10;&#10;AI-generated content may be incorrect.">
            <a:extLst>
              <a:ext uri="{FF2B5EF4-FFF2-40B4-BE49-F238E27FC236}">
                <a16:creationId xmlns:a16="http://schemas.microsoft.com/office/drawing/2014/main" id="{FF1E9C58-C9C8-7A15-B206-9EA91020E8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09" r="-1" b="-1"/>
          <a:stretch>
            <a:fillRect/>
          </a:stretch>
        </p:blipFill>
        <p:spPr>
          <a:xfrm>
            <a:off x="797205" y="786117"/>
            <a:ext cx="4809744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96FD5B-A6D6-D36F-D7B7-4464D5899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078" y="634430"/>
            <a:ext cx="6138168" cy="36666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Study / Sport /Cultural / Social / Work</a:t>
            </a:r>
            <a:endParaRPr lang="en-US" b="1" dirty="0"/>
          </a:p>
          <a:p>
            <a:pPr>
              <a:buClr>
                <a:srgbClr val="FFFFFF"/>
              </a:buClr>
            </a:pPr>
            <a:r>
              <a:rPr lang="en-US" sz="2400" dirty="0"/>
              <a:t>We find busy students achieve well in school, but we need to make sure it doesn’t become overwhelming. 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4077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48FD0-E0A5-F426-EE42-69B84C41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03" y="4958231"/>
            <a:ext cx="8534400" cy="1507067"/>
          </a:xfrm>
        </p:spPr>
        <p:txBody>
          <a:bodyPr/>
          <a:lstStyle/>
          <a:p>
            <a:r>
              <a:rPr lang="en-US" dirty="0"/>
              <a:t>Building a profile</a:t>
            </a:r>
          </a:p>
        </p:txBody>
      </p:sp>
      <p:pic>
        <p:nvPicPr>
          <p:cNvPr id="4" name="Content Placeholder 3" descr="Students often debate over what extracurricular activities they should pursue. Many students want to be well-rounded but cannot decide what activities will make them such.">
            <a:extLst>
              <a:ext uri="{FF2B5EF4-FFF2-40B4-BE49-F238E27FC236}">
                <a16:creationId xmlns:a16="http://schemas.microsoft.com/office/drawing/2014/main" id="{5EC73AC3-46EF-BF7A-DDFD-AA6F57C8A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0789" y="2184116"/>
            <a:ext cx="6429338" cy="4676400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34ADCB8A-C311-FAF8-6095-2E3CF45AF32C}"/>
              </a:ext>
            </a:extLst>
          </p:cNvPr>
          <p:cNvSpPr txBox="1">
            <a:spLocks/>
          </p:cNvSpPr>
          <p:nvPr/>
        </p:nvSpPr>
        <p:spPr>
          <a:xfrm>
            <a:off x="222606" y="857"/>
            <a:ext cx="11968752" cy="2741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white"/>
              </a:buClr>
              <a:buNone/>
            </a:pPr>
            <a:r>
              <a:rPr lang="en-US" sz="2800" dirty="0"/>
              <a:t>Over the next few years of schooling, your child will be building a profile to present themselves to future education institutions and/or future employers.</a:t>
            </a:r>
          </a:p>
          <a:p>
            <a:pPr marL="342900" indent="-342900" algn="ctr">
              <a:buClr>
                <a:srgbClr val="FFFFFF"/>
              </a:buClr>
            </a:pPr>
            <a:endParaRPr lang="en-US" sz="2400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F341BD5E-F8B7-A282-544D-A99B8B809B55}"/>
              </a:ext>
            </a:extLst>
          </p:cNvPr>
          <p:cNvSpPr txBox="1">
            <a:spLocks/>
          </p:cNvSpPr>
          <p:nvPr/>
        </p:nvSpPr>
        <p:spPr>
          <a:xfrm>
            <a:off x="505146" y="2406724"/>
            <a:ext cx="5256303" cy="301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white"/>
              </a:buClr>
              <a:buNone/>
            </a:pPr>
            <a:r>
              <a:rPr lang="en-US" sz="3000" dirty="0"/>
              <a:t>What will they have to add to their profile to show they're...</a:t>
            </a:r>
          </a:p>
          <a:p>
            <a:pPr marL="342900" indent="-342900">
              <a:buClr>
                <a:srgbClr val="FFFFFF"/>
              </a:buClr>
            </a:pPr>
            <a:r>
              <a:rPr lang="en-US" sz="2400" dirty="0"/>
              <a:t>Reliable</a:t>
            </a:r>
            <a:endParaRPr lang="en-US" dirty="0"/>
          </a:p>
          <a:p>
            <a:pPr marL="342900" indent="-342900">
              <a:buClr>
                <a:srgbClr val="FFFFFF"/>
              </a:buClr>
            </a:pPr>
            <a:r>
              <a:rPr lang="en-US" sz="2400" dirty="0"/>
              <a:t>Responsible</a:t>
            </a:r>
          </a:p>
          <a:p>
            <a:pPr marL="342900" indent="-342900">
              <a:buClr>
                <a:srgbClr val="FFFFFF"/>
              </a:buClr>
            </a:pPr>
            <a:r>
              <a:rPr lang="en-US" sz="2400" dirty="0"/>
              <a:t>Committed </a:t>
            </a:r>
          </a:p>
          <a:p>
            <a:pPr marL="342900" indent="-342900">
              <a:buClr>
                <a:srgbClr val="FFFFFF"/>
              </a:buClr>
            </a:pPr>
            <a:r>
              <a:rPr lang="en-US" sz="2400" dirty="0"/>
              <a:t>A good team member</a:t>
            </a:r>
          </a:p>
          <a:p>
            <a:pPr marL="342900" indent="-342900">
              <a:buClr>
                <a:srgbClr val="FFFFFF"/>
              </a:buClr>
            </a:pPr>
            <a:r>
              <a:rPr lang="en-US" sz="2400" dirty="0"/>
              <a:t>Great communicator </a:t>
            </a:r>
          </a:p>
          <a:p>
            <a:pPr marL="342900" indent="-342900" algn="ctr">
              <a:buClr>
                <a:srgbClr val="FFFFFF"/>
              </a:buClr>
            </a:pPr>
            <a:endParaRPr lang="en-US" sz="2400" dirty="0"/>
          </a:p>
          <a:p>
            <a:pPr marL="342900" indent="-342900" algn="ctr">
              <a:buClr>
                <a:srgbClr val="FFFFFF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5690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6CFB6C-6ECB-4250-B68E-01966297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359141-C085-46E4-B4EC-42F9599BA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903156-0F0C-44A5-9019-0CAF51EB4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E5E851-3725-463F-9451-2FFEF5D3E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209D59-6810-40C2-B8D6-6DACF8A06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806943C-BF32-4BF1-B6A7-69D90A70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982E8-2DAD-BD83-455A-4A0FDA9F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753" y="628617"/>
            <a:ext cx="6559859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Future planning – </a:t>
            </a:r>
            <a:r>
              <a:rPr lang="en-US" sz="4000" dirty="0"/>
              <a:t>Tertiary Study</a:t>
            </a:r>
            <a:br>
              <a:rPr lang="en-AU" sz="4000" dirty="0"/>
            </a:br>
            <a:br>
              <a:rPr lang="en-AU" sz="4000" dirty="0"/>
            </a:br>
            <a:r>
              <a:rPr lang="en-AU" sz="4000"/>
              <a:t>Rese</a:t>
            </a:r>
            <a:r>
              <a:rPr lang="en-AU" sz="4000" dirty="0"/>
              <a:t> College Costs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78C6BF-28C8-4E12-B854-7A830D3E6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5747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🌐𝐈𝐧𝐭𝐫𝐨𝐝𝐮𝐜𝐢𝐧𝐠 𝐍𝐞𝐰 𝐙𝐞𝐚𝐥𝐚𝐧𝐝'𝐬 𝐮𝐧𝐢𝐯𝐞𝐫𝐬𝐢𝐭𝐢𝐞𝐬 ✓New  Zealand is home to eight universities of the highest quality. ✓All are  ranked in the top 3% (600) universities in the world. ✓New Zealand  universities have a">
            <a:extLst>
              <a:ext uri="{FF2B5EF4-FFF2-40B4-BE49-F238E27FC236}">
                <a16:creationId xmlns:a16="http://schemas.microsoft.com/office/drawing/2014/main" id="{E6EFEEDA-5B00-1D99-A967-50AFC496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" y="907685"/>
            <a:ext cx="3725990" cy="1959149"/>
          </a:xfrm>
          <a:prstGeom prst="rect">
            <a:avLst/>
          </a:prstGeom>
        </p:spPr>
      </p:pic>
      <p:pic>
        <p:nvPicPr>
          <p:cNvPr id="7" name="Picture 6" descr="New Zealand Universities, New Zealand Institute of Skills and Technology,  Schools/Colleges, Private Training Establishments – Study Abroad in New  Zealand">
            <a:extLst>
              <a:ext uri="{FF2B5EF4-FFF2-40B4-BE49-F238E27FC236}">
                <a16:creationId xmlns:a16="http://schemas.microsoft.com/office/drawing/2014/main" id="{0838D91C-3365-F256-6943-B8348ED3F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" y="4343118"/>
            <a:ext cx="3725990" cy="127615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6A7568C-128C-4A8A-81BA-1BED2DDAD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BED0B87-F053-4FB5-ABC4-24F3C041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B940DFC-0E04-4FC7-88F7-5D4AF780C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6C4A8A1-0543-412C-B5E6-803A174A7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C29E161-7520-4B3D-B83D-41D496291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24BCAEE-76B1-447C-AFFB-F827F42F5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Purchasing and Reimbursement - UC Berkeley Law">
            <a:extLst>
              <a:ext uri="{FF2B5EF4-FFF2-40B4-BE49-F238E27FC236}">
                <a16:creationId xmlns:a16="http://schemas.microsoft.com/office/drawing/2014/main" id="{E3B33FEE-F912-5CBA-C763-EED2713D7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704" y="4990083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80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2369CF-3114-D8C2-1EA8-58261D2F16F0}"/>
              </a:ext>
            </a:extLst>
          </p:cNvPr>
          <p:cNvSpPr txBox="1"/>
          <p:nvPr/>
        </p:nvSpPr>
        <p:spPr>
          <a:xfrm>
            <a:off x="835959" y="286871"/>
            <a:ext cx="57799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PT Sans"/>
              </a:rPr>
              <a:t>Karakia </a:t>
            </a:r>
            <a:r>
              <a:rPr lang="en-US" sz="2800" b="1" err="1">
                <a:latin typeface="PT Sans"/>
              </a:rPr>
              <a:t>Whakamutunga</a:t>
            </a:r>
            <a:endParaRPr lang="en-US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C2E100-E011-724F-D812-6BD23854ECC4}"/>
              </a:ext>
            </a:extLst>
          </p:cNvPr>
          <p:cNvSpPr txBox="1"/>
          <p:nvPr/>
        </p:nvSpPr>
        <p:spPr>
          <a:xfrm>
            <a:off x="454959" y="1564342"/>
            <a:ext cx="514125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PT Sans"/>
              </a:rPr>
              <a:t>Kia </a:t>
            </a:r>
            <a:r>
              <a:rPr lang="en-US" sz="3600" err="1">
                <a:latin typeface="PT Sans"/>
              </a:rPr>
              <a:t>whakairia</a:t>
            </a:r>
            <a:r>
              <a:rPr lang="en-US" sz="3600" dirty="0">
                <a:latin typeface="PT Sans"/>
              </a:rPr>
              <a:t> </a:t>
            </a:r>
            <a:r>
              <a:rPr lang="en-US" sz="3600" err="1">
                <a:latin typeface="PT Sans"/>
              </a:rPr>
              <a:t>te</a:t>
            </a:r>
            <a:r>
              <a:rPr lang="en-US" sz="3600" dirty="0">
                <a:latin typeface="PT Sans"/>
              </a:rPr>
              <a:t> </a:t>
            </a:r>
            <a:r>
              <a:rPr lang="en-US" sz="3600" err="1">
                <a:latin typeface="PT Sans"/>
              </a:rPr>
              <a:t>tapu</a:t>
            </a:r>
            <a:endParaRPr lang="en-US" sz="3200">
              <a:latin typeface="Century Gothic" panose="020B0502020202020204"/>
            </a:endParaRPr>
          </a:p>
          <a:p>
            <a:r>
              <a:rPr lang="en-US" sz="3600" dirty="0">
                <a:latin typeface="PT Sans"/>
              </a:rPr>
              <a:t>Kia </a:t>
            </a:r>
            <a:r>
              <a:rPr lang="en-US" sz="3600" err="1">
                <a:latin typeface="PT Sans"/>
              </a:rPr>
              <a:t>wātea</a:t>
            </a:r>
            <a:r>
              <a:rPr lang="en-US" sz="3600" dirty="0">
                <a:latin typeface="PT Sans"/>
              </a:rPr>
              <a:t> ai </a:t>
            </a:r>
            <a:r>
              <a:rPr lang="en-US" sz="3600" err="1">
                <a:latin typeface="PT Sans"/>
              </a:rPr>
              <a:t>te</a:t>
            </a:r>
            <a:r>
              <a:rPr lang="en-US" sz="3600" dirty="0">
                <a:latin typeface="PT Sans"/>
              </a:rPr>
              <a:t> </a:t>
            </a:r>
            <a:r>
              <a:rPr lang="en-US" sz="3600" err="1">
                <a:latin typeface="PT Sans"/>
              </a:rPr>
              <a:t>ara</a:t>
            </a:r>
            <a:endParaRPr lang="en-US" sz="3200">
              <a:latin typeface="Century Gothic" panose="020B0502020202020204"/>
            </a:endParaRPr>
          </a:p>
          <a:p>
            <a:r>
              <a:rPr lang="en-US" sz="3600" dirty="0">
                <a:latin typeface="PT Sans"/>
              </a:rPr>
              <a:t>Kia </a:t>
            </a:r>
            <a:r>
              <a:rPr lang="en-US" sz="3600" err="1">
                <a:latin typeface="PT Sans"/>
              </a:rPr>
              <a:t>turuki</a:t>
            </a:r>
            <a:r>
              <a:rPr lang="en-US" sz="3600" dirty="0">
                <a:latin typeface="PT Sans"/>
              </a:rPr>
              <a:t> </a:t>
            </a:r>
            <a:r>
              <a:rPr lang="en-US" sz="3600" err="1">
                <a:latin typeface="PT Sans"/>
              </a:rPr>
              <a:t>whakataha</a:t>
            </a:r>
            <a:r>
              <a:rPr lang="en-US" sz="3600" dirty="0">
                <a:latin typeface="PT Sans"/>
              </a:rPr>
              <a:t> </a:t>
            </a:r>
            <a:r>
              <a:rPr lang="en-US" sz="3600">
                <a:latin typeface="PT Sans"/>
              </a:rPr>
              <a:t>ai</a:t>
            </a:r>
            <a:endParaRPr lang="en-US" sz="3200">
              <a:latin typeface="Century Gothic" panose="020B0502020202020204"/>
            </a:endParaRPr>
          </a:p>
          <a:p>
            <a:r>
              <a:rPr lang="en-US" sz="3600" dirty="0">
                <a:latin typeface="PT Sans"/>
              </a:rPr>
              <a:t>Kia </a:t>
            </a:r>
            <a:r>
              <a:rPr lang="en-US" sz="3600" err="1">
                <a:latin typeface="PT Sans"/>
              </a:rPr>
              <a:t>turuki</a:t>
            </a:r>
            <a:r>
              <a:rPr lang="en-US" sz="3600" dirty="0">
                <a:latin typeface="PT Sans"/>
              </a:rPr>
              <a:t> </a:t>
            </a:r>
            <a:r>
              <a:rPr lang="en-US" sz="3600" err="1">
                <a:latin typeface="PT Sans"/>
              </a:rPr>
              <a:t>whakataha</a:t>
            </a:r>
            <a:r>
              <a:rPr lang="en-US" sz="3600" dirty="0">
                <a:latin typeface="PT Sans"/>
              </a:rPr>
              <a:t> </a:t>
            </a:r>
            <a:r>
              <a:rPr lang="en-US" sz="3600">
                <a:latin typeface="PT Sans"/>
              </a:rPr>
              <a:t>ai</a:t>
            </a:r>
            <a:endParaRPr lang="en-US" sz="3200">
              <a:latin typeface="Century Gothic" panose="020B0502020202020204"/>
            </a:endParaRPr>
          </a:p>
          <a:p>
            <a:r>
              <a:rPr lang="en-US" sz="3600" err="1">
                <a:latin typeface="PT Sans"/>
              </a:rPr>
              <a:t>Haumi</a:t>
            </a:r>
            <a:r>
              <a:rPr lang="en-US" sz="3600" dirty="0">
                <a:latin typeface="PT Sans"/>
              </a:rPr>
              <a:t> e, hui </a:t>
            </a:r>
            <a:r>
              <a:rPr lang="en-US" sz="3600">
                <a:latin typeface="PT Sans"/>
              </a:rPr>
              <a:t>e</a:t>
            </a:r>
            <a:endParaRPr lang="en-US" sz="3200">
              <a:latin typeface="Century Gothic" panose="020B0502020202020204"/>
            </a:endParaRPr>
          </a:p>
          <a:p>
            <a:r>
              <a:rPr lang="en-US" sz="3600" err="1">
                <a:latin typeface="PT Sans"/>
              </a:rPr>
              <a:t>Tāiki</a:t>
            </a:r>
            <a:r>
              <a:rPr lang="en-US" sz="3600" dirty="0">
                <a:latin typeface="PT Sans"/>
              </a:rPr>
              <a:t> e!</a:t>
            </a:r>
            <a:endParaRPr 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1EA56-43F8-BBBA-C24F-E73AEDFB8A83}"/>
              </a:ext>
            </a:extLst>
          </p:cNvPr>
          <p:cNvSpPr txBox="1"/>
          <p:nvPr/>
        </p:nvSpPr>
        <p:spPr>
          <a:xfrm>
            <a:off x="6024282" y="2147047"/>
            <a:ext cx="584722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PT Sans"/>
              </a:rPr>
              <a:t>Restrictions are moved </a:t>
            </a:r>
            <a:r>
              <a:rPr lang="en-US" sz="2400" i="1">
                <a:latin typeface="PT Sans"/>
              </a:rPr>
              <a:t>aside</a:t>
            </a:r>
            <a:endParaRPr lang="en-US" sz="2400">
              <a:latin typeface="Century Gothic" panose="020B0502020202020204"/>
            </a:endParaRPr>
          </a:p>
          <a:p>
            <a:r>
              <a:rPr lang="en-US" sz="2400" i="1" dirty="0">
                <a:latin typeface="PT Sans"/>
              </a:rPr>
              <a:t>So the pathway is clear</a:t>
            </a:r>
            <a:endParaRPr lang="en-US" sz="2400" dirty="0">
              <a:latin typeface="Century Gothic" panose="020B0502020202020204"/>
            </a:endParaRPr>
          </a:p>
          <a:p>
            <a:r>
              <a:rPr lang="en-US" sz="2400" i="1" dirty="0">
                <a:latin typeface="PT Sans"/>
              </a:rPr>
              <a:t>To return to everyday activities</a:t>
            </a:r>
            <a:endParaRPr lang="en-US" sz="2400">
              <a:latin typeface="Century Gothic" panose="020B0502020202020204"/>
            </a:endParaRPr>
          </a:p>
          <a:p>
            <a:r>
              <a:rPr lang="en-US" sz="2400" i="1" dirty="0">
                <a:latin typeface="PT Sans"/>
              </a:rPr>
              <a:t>Enriched, unified and blessed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65453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511F85B-5967-428B-BE8B-819A79813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ide view of a road">
            <a:extLst>
              <a:ext uri="{FF2B5EF4-FFF2-40B4-BE49-F238E27FC236}">
                <a16:creationId xmlns:a16="http://schemas.microsoft.com/office/drawing/2014/main" id="{1529B9A0-C8D6-D4B5-A16C-E68EEBA51C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730"/>
          <a:stretch/>
        </p:blipFill>
        <p:spPr>
          <a:xfrm>
            <a:off x="11226" y="10"/>
            <a:ext cx="12191980" cy="6857990"/>
          </a:xfrm>
          <a:prstGeom prst="rect">
            <a:avLst/>
          </a:prstGeom>
        </p:spPr>
      </p:pic>
      <p:sp>
        <p:nvSpPr>
          <p:cNvPr id="23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2000">
                <a:schemeClr val="dk2">
                  <a:tint val="97000"/>
                  <a:hueMod val="92000"/>
                  <a:satMod val="169000"/>
                  <a:lumMod val="164000"/>
                  <a:alpha val="79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E2203-7068-23EB-4E18-091BC4AB8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3803" y="817196"/>
            <a:ext cx="6767736" cy="300902"/>
          </a:xfrm>
        </p:spPr>
        <p:txBody>
          <a:bodyPr>
            <a:normAutofit fontScale="90000"/>
          </a:bodyPr>
          <a:lstStyle/>
          <a:p>
            <a:r>
              <a:rPr lang="en-NZ" sz="3400" dirty="0">
                <a:ea typeface="+mj-lt"/>
                <a:cs typeface="+mj-lt"/>
              </a:rPr>
              <a:t>Karakia </a:t>
            </a:r>
            <a:r>
              <a:rPr lang="en-NZ" sz="3400" dirty="0" err="1">
                <a:ea typeface="+mj-lt"/>
                <a:cs typeface="+mj-lt"/>
              </a:rPr>
              <a:t>Tīmatanga</a:t>
            </a:r>
            <a:endParaRPr lang="en-US" dirty="0" err="1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C6252F-9468-4CFE-8A28-0DFE703FB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873F8F7-6FEE-4BB3-94A3-78B5C2FF1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F5B2264-1E71-4A5B-ABFC-2832FD78E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E0A76D-9460-46B8-BD58-9E9BF9CEB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7E3790F-67C5-42CD-B933-75C6F3250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EF3C2C4-F6BB-4D14-8577-3649162D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823AEA8-A9EB-A3BB-2EEF-493954E21F51}"/>
              </a:ext>
            </a:extLst>
          </p:cNvPr>
          <p:cNvSpPr txBox="1"/>
          <p:nvPr/>
        </p:nvSpPr>
        <p:spPr>
          <a:xfrm>
            <a:off x="813548" y="1866900"/>
            <a:ext cx="5085228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latin typeface="PT Sans"/>
              </a:rPr>
              <a:t>Tūtawa</a:t>
            </a:r>
            <a:r>
              <a:rPr lang="en-US" sz="3200" dirty="0">
                <a:latin typeface="PT Sans"/>
              </a:rPr>
              <a:t> </a:t>
            </a:r>
            <a:r>
              <a:rPr lang="en-US" sz="3200" dirty="0" err="1">
                <a:latin typeface="PT Sans"/>
              </a:rPr>
              <a:t>mai</a:t>
            </a:r>
            <a:r>
              <a:rPr lang="en-US" sz="3200" dirty="0">
                <a:latin typeface="PT Sans"/>
              </a:rPr>
              <a:t> </a:t>
            </a:r>
            <a:r>
              <a:rPr lang="en-US" sz="3200" dirty="0" err="1">
                <a:latin typeface="PT Sans"/>
              </a:rPr>
              <a:t>i</a:t>
            </a:r>
            <a:r>
              <a:rPr lang="en-US" sz="3200" dirty="0">
                <a:latin typeface="PT Sans"/>
              </a:rPr>
              <a:t> </a:t>
            </a:r>
            <a:r>
              <a:rPr lang="en-US" sz="3200" dirty="0" err="1">
                <a:latin typeface="PT Sans"/>
              </a:rPr>
              <a:t>runga</a:t>
            </a:r>
            <a:endParaRPr lang="en-US" sz="3200" dirty="0" err="1">
              <a:latin typeface="Century Gothic" panose="020B0502020202020204"/>
            </a:endParaRPr>
          </a:p>
          <a:p>
            <a:r>
              <a:rPr lang="en-US" sz="3200" dirty="0" err="1">
                <a:latin typeface="PT Sans"/>
              </a:rPr>
              <a:t>Tūtawa</a:t>
            </a:r>
            <a:r>
              <a:rPr lang="en-US" sz="3200" dirty="0">
                <a:latin typeface="PT Sans"/>
              </a:rPr>
              <a:t> </a:t>
            </a:r>
            <a:r>
              <a:rPr lang="en-US" sz="3200" dirty="0" err="1">
                <a:latin typeface="PT Sans"/>
              </a:rPr>
              <a:t>mai</a:t>
            </a:r>
            <a:r>
              <a:rPr lang="en-US" sz="3200" dirty="0">
                <a:latin typeface="PT Sans"/>
              </a:rPr>
              <a:t> </a:t>
            </a:r>
            <a:r>
              <a:rPr lang="en-US" sz="3200" dirty="0" err="1">
                <a:latin typeface="PT Sans"/>
              </a:rPr>
              <a:t>i</a:t>
            </a:r>
            <a:r>
              <a:rPr lang="en-US" sz="3200" dirty="0">
                <a:latin typeface="PT Sans"/>
              </a:rPr>
              <a:t> </a:t>
            </a:r>
            <a:r>
              <a:rPr lang="en-US" sz="3200" dirty="0" err="1">
                <a:latin typeface="PT Sans"/>
              </a:rPr>
              <a:t>raro</a:t>
            </a:r>
            <a:endParaRPr lang="en-US" sz="3200" dirty="0">
              <a:latin typeface="PT Sans"/>
            </a:endParaRPr>
          </a:p>
          <a:p>
            <a:r>
              <a:rPr lang="en-US" sz="3200" err="1">
                <a:latin typeface="PT Sans"/>
              </a:rPr>
              <a:t>Tūtawa</a:t>
            </a:r>
            <a:r>
              <a:rPr lang="en-US" sz="3200" dirty="0">
                <a:latin typeface="PT Sans"/>
              </a:rPr>
              <a:t> </a:t>
            </a:r>
            <a:r>
              <a:rPr lang="en-US" sz="3200" err="1">
                <a:latin typeface="PT Sans"/>
              </a:rPr>
              <a:t>mai</a:t>
            </a:r>
            <a:r>
              <a:rPr lang="en-US" sz="3200" dirty="0">
                <a:latin typeface="PT Sans"/>
              </a:rPr>
              <a:t> </a:t>
            </a:r>
            <a:r>
              <a:rPr lang="en-US" sz="3200" err="1">
                <a:latin typeface="PT Sans"/>
              </a:rPr>
              <a:t>i</a:t>
            </a:r>
            <a:r>
              <a:rPr lang="en-US" sz="3200" dirty="0">
                <a:latin typeface="PT Sans"/>
              </a:rPr>
              <a:t> roto</a:t>
            </a:r>
            <a:endParaRPr lang="en-US" sz="3200">
              <a:latin typeface="Century Gothic" panose="020B0502020202020204"/>
            </a:endParaRPr>
          </a:p>
          <a:p>
            <a:r>
              <a:rPr lang="en-US" sz="3200" dirty="0" err="1">
                <a:latin typeface="PT Sans"/>
              </a:rPr>
              <a:t>Tūtawa</a:t>
            </a:r>
            <a:r>
              <a:rPr lang="en-US" sz="3200" dirty="0">
                <a:latin typeface="PT Sans"/>
              </a:rPr>
              <a:t> </a:t>
            </a:r>
            <a:r>
              <a:rPr lang="en-US" sz="3200" dirty="0" err="1">
                <a:latin typeface="PT Sans"/>
              </a:rPr>
              <a:t>mai</a:t>
            </a:r>
            <a:r>
              <a:rPr lang="en-US" sz="3200" dirty="0">
                <a:latin typeface="PT Sans"/>
              </a:rPr>
              <a:t> </a:t>
            </a:r>
            <a:r>
              <a:rPr lang="en-US" sz="3200" dirty="0" err="1">
                <a:latin typeface="PT Sans"/>
              </a:rPr>
              <a:t>i</a:t>
            </a:r>
            <a:r>
              <a:rPr lang="en-US" sz="3200" dirty="0">
                <a:latin typeface="PT Sans"/>
              </a:rPr>
              <a:t> </a:t>
            </a:r>
            <a:r>
              <a:rPr lang="en-US" sz="3200" dirty="0" err="1">
                <a:latin typeface="PT Sans"/>
              </a:rPr>
              <a:t>waho</a:t>
            </a:r>
            <a:endParaRPr lang="en-US" sz="3200" dirty="0" err="1">
              <a:latin typeface="Century Gothic" panose="020B0502020202020204"/>
            </a:endParaRPr>
          </a:p>
          <a:p>
            <a:r>
              <a:rPr lang="en-US" sz="3200" dirty="0">
                <a:latin typeface="PT Sans"/>
              </a:rPr>
              <a:t>Kia tau ai </a:t>
            </a:r>
            <a:r>
              <a:rPr lang="en-US" sz="3200" dirty="0" err="1">
                <a:latin typeface="PT Sans"/>
              </a:rPr>
              <a:t>te</a:t>
            </a:r>
            <a:r>
              <a:rPr lang="en-US" sz="3200" dirty="0">
                <a:latin typeface="PT Sans"/>
              </a:rPr>
              <a:t> mauri </a:t>
            </a:r>
            <a:r>
              <a:rPr lang="en-US" sz="3200" dirty="0" err="1">
                <a:latin typeface="PT Sans"/>
              </a:rPr>
              <a:t>tū</a:t>
            </a:r>
            <a:r>
              <a:rPr lang="en-US" sz="3200" dirty="0">
                <a:latin typeface="PT Sans"/>
              </a:rPr>
              <a:t>,</a:t>
            </a:r>
            <a:endParaRPr lang="en-US" sz="3200" dirty="0">
              <a:latin typeface="Century Gothic" panose="020B0502020202020204"/>
            </a:endParaRPr>
          </a:p>
          <a:p>
            <a:r>
              <a:rPr lang="en-US" sz="3200" dirty="0" err="1">
                <a:latin typeface="PT Sans"/>
              </a:rPr>
              <a:t>te</a:t>
            </a:r>
            <a:r>
              <a:rPr lang="en-US" sz="3200" dirty="0">
                <a:latin typeface="PT Sans"/>
              </a:rPr>
              <a:t> mauri </a:t>
            </a:r>
            <a:r>
              <a:rPr lang="en-US" sz="3200" dirty="0" err="1">
                <a:latin typeface="PT Sans"/>
              </a:rPr>
              <a:t>ora</a:t>
            </a:r>
            <a:r>
              <a:rPr lang="en-US" sz="3200" dirty="0">
                <a:latin typeface="PT Sans"/>
              </a:rPr>
              <a:t> ki </a:t>
            </a:r>
            <a:r>
              <a:rPr lang="en-US" sz="3200" dirty="0" err="1">
                <a:latin typeface="PT Sans"/>
              </a:rPr>
              <a:t>te</a:t>
            </a:r>
            <a:r>
              <a:rPr lang="en-US" sz="3200" dirty="0">
                <a:latin typeface="PT Sans"/>
              </a:rPr>
              <a:t> </a:t>
            </a:r>
            <a:r>
              <a:rPr lang="en-US" sz="3200" dirty="0" err="1">
                <a:latin typeface="PT Sans"/>
              </a:rPr>
              <a:t>katoa</a:t>
            </a:r>
            <a:endParaRPr lang="en-US" sz="3200">
              <a:latin typeface="Century Gothic" panose="020B0502020202020204"/>
            </a:endParaRPr>
          </a:p>
          <a:p>
            <a:r>
              <a:rPr lang="en-US" sz="3200" dirty="0" err="1">
                <a:latin typeface="PT Sans"/>
              </a:rPr>
              <a:t>Haumi</a:t>
            </a:r>
            <a:r>
              <a:rPr lang="en-US" sz="3200" dirty="0">
                <a:latin typeface="PT Sans"/>
              </a:rPr>
              <a:t> e, hui e</a:t>
            </a:r>
            <a:endParaRPr lang="en-US" sz="3200">
              <a:latin typeface="Century Gothic" panose="020B0502020202020204"/>
            </a:endParaRPr>
          </a:p>
          <a:p>
            <a:r>
              <a:rPr lang="en-US" sz="3200" dirty="0" err="1">
                <a:latin typeface="PT Sans"/>
              </a:rPr>
              <a:t>Tāiki</a:t>
            </a:r>
            <a:r>
              <a:rPr lang="en-US" sz="3200" dirty="0">
                <a:latin typeface="PT Sans"/>
              </a:rPr>
              <a:t> e!</a:t>
            </a:r>
            <a:endParaRPr 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211CA-5476-359B-D47A-9C14FDCD84C4}"/>
              </a:ext>
            </a:extLst>
          </p:cNvPr>
          <p:cNvSpPr txBox="1"/>
          <p:nvPr/>
        </p:nvSpPr>
        <p:spPr>
          <a:xfrm>
            <a:off x="5968253" y="2158253"/>
            <a:ext cx="535417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latin typeface="PT Sans"/>
              </a:rPr>
              <a:t>Come forth from </a:t>
            </a:r>
            <a:r>
              <a:rPr lang="en-US" sz="2800" i="1">
                <a:latin typeface="PT Sans"/>
              </a:rPr>
              <a:t>above</a:t>
            </a:r>
            <a:endParaRPr lang="en-US" sz="3200">
              <a:latin typeface="Century Gothic" panose="020B0502020202020204"/>
            </a:endParaRPr>
          </a:p>
          <a:p>
            <a:r>
              <a:rPr lang="en-US" sz="2800" i="1" dirty="0">
                <a:latin typeface="PT Sans"/>
              </a:rPr>
              <a:t>Come forth from </a:t>
            </a:r>
            <a:r>
              <a:rPr lang="en-US" sz="2800" i="1">
                <a:latin typeface="PT Sans"/>
              </a:rPr>
              <a:t>below</a:t>
            </a:r>
            <a:endParaRPr lang="en-US" sz="3200">
              <a:latin typeface="Century Gothic" panose="020B0502020202020204"/>
            </a:endParaRPr>
          </a:p>
          <a:p>
            <a:r>
              <a:rPr lang="en-US" sz="2800" i="1" dirty="0">
                <a:latin typeface="PT Sans"/>
              </a:rPr>
              <a:t>Come forth from </a:t>
            </a:r>
            <a:r>
              <a:rPr lang="en-US" sz="2800" i="1">
                <a:latin typeface="PT Sans"/>
              </a:rPr>
              <a:t>within</a:t>
            </a:r>
            <a:endParaRPr lang="en-US" sz="3200">
              <a:latin typeface="Century Gothic" panose="020B0502020202020204"/>
            </a:endParaRPr>
          </a:p>
          <a:p>
            <a:r>
              <a:rPr lang="en-US" sz="2800" i="1" dirty="0">
                <a:latin typeface="PT Sans"/>
              </a:rPr>
              <a:t>Come forth from the </a:t>
            </a:r>
            <a:r>
              <a:rPr lang="en-US" sz="2800" i="1">
                <a:latin typeface="PT Sans"/>
              </a:rPr>
              <a:t>environment</a:t>
            </a:r>
            <a:endParaRPr lang="en-US" sz="3200">
              <a:latin typeface="Century Gothic" panose="020B0502020202020204"/>
            </a:endParaRPr>
          </a:p>
          <a:p>
            <a:r>
              <a:rPr lang="en-US" sz="2800" i="1" dirty="0">
                <a:latin typeface="PT Sans"/>
              </a:rPr>
              <a:t>Vitality and wellbeing for </a:t>
            </a:r>
            <a:r>
              <a:rPr lang="en-US" sz="2800" i="1">
                <a:latin typeface="PT Sans"/>
              </a:rPr>
              <a:t>all</a:t>
            </a:r>
            <a:endParaRPr lang="en-US" sz="3200">
              <a:latin typeface="Century Gothic" panose="020B0502020202020204"/>
            </a:endParaRPr>
          </a:p>
          <a:p>
            <a:r>
              <a:rPr lang="en-US" sz="2800" i="1" dirty="0">
                <a:latin typeface="PT Sans"/>
              </a:rPr>
              <a:t>Strengthened in unity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0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B51C9-721E-1698-CB7C-969E86D4D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34" y="-1"/>
            <a:ext cx="8534400" cy="1507067"/>
          </a:xfrm>
        </p:spPr>
        <p:txBody>
          <a:bodyPr>
            <a:normAutofit/>
          </a:bodyPr>
          <a:lstStyle/>
          <a:p>
            <a:r>
              <a:rPr lang="en-US" sz="6000"/>
              <a:t>Kia ora 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E3560-C86D-1C81-BF7B-6B8D01132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53" y="2068689"/>
            <a:ext cx="11939881" cy="3615267"/>
          </a:xfrm>
        </p:spPr>
        <p:txBody>
          <a:bodyPr/>
          <a:lstStyle/>
          <a:p>
            <a:r>
              <a:rPr lang="en-US" sz="3600">
                <a:solidFill>
                  <a:srgbClr val="FFFFFF"/>
                </a:solidFill>
              </a:rPr>
              <a:t>YEAR 11 YLC'S  Lucy Richardson &amp; Courtney Hansen</a:t>
            </a:r>
          </a:p>
          <a:p>
            <a:pPr>
              <a:buClr>
                <a:srgbClr val="FFFFFF"/>
              </a:buClr>
            </a:pPr>
            <a:r>
              <a:rPr lang="en-US" sz="3600">
                <a:solidFill>
                  <a:srgbClr val="FFFFFF"/>
                </a:solidFill>
              </a:rPr>
              <a:t>AT Teachers</a:t>
            </a:r>
          </a:p>
          <a:p>
            <a:pPr>
              <a:buClr>
                <a:srgbClr val="FFFFFF"/>
              </a:buClr>
            </a:pPr>
            <a:r>
              <a:rPr lang="en-US" sz="3600">
                <a:solidFill>
                  <a:srgbClr val="FFFFFF"/>
                </a:solidFill>
              </a:rPr>
              <a:t>Subject Teachers / HOF'S</a:t>
            </a:r>
          </a:p>
          <a:p>
            <a:pPr>
              <a:buClr>
                <a:srgbClr val="FFFFFF"/>
              </a:buClr>
            </a:pPr>
            <a:r>
              <a:rPr lang="en-US" sz="3600" dirty="0">
                <a:solidFill>
                  <a:srgbClr val="FFFFFF"/>
                </a:solidFill>
              </a:rPr>
              <a:t>Guidance - </a:t>
            </a:r>
            <a:r>
              <a:rPr lang="en-US" sz="3600" dirty="0" err="1">
                <a:solidFill>
                  <a:srgbClr val="FFFFFF"/>
                </a:solidFill>
              </a:rPr>
              <a:t>Connexions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65EB66-EE14-3809-74E8-B5A6FA1BBA3A}"/>
              </a:ext>
            </a:extLst>
          </p:cNvPr>
          <p:cNvSpPr txBox="1"/>
          <p:nvPr/>
        </p:nvSpPr>
        <p:spPr>
          <a:xfrm>
            <a:off x="141581" y="1421929"/>
            <a:ext cx="119003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Supports for you &amp; your daughter at Year 11.....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573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6531-C28D-58E5-F9ED-4DF66A84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45" y="116415"/>
            <a:ext cx="8534400" cy="1507067"/>
          </a:xfrm>
        </p:spPr>
        <p:txBody>
          <a:bodyPr/>
          <a:lstStyle/>
          <a:p>
            <a:r>
              <a:rPr lang="en-US" dirty="0"/>
              <a:t>Support for </a:t>
            </a:r>
            <a:r>
              <a:rPr lang="en-US"/>
              <a:t>whanau &amp; students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8E905-4585-4D2A-458A-748B69FEA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129" y="1405467"/>
            <a:ext cx="8534400" cy="4631267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chemeClr val="bg1"/>
                </a:solidFill>
                <a:highlight>
                  <a:srgbClr val="FFFFFF"/>
                </a:highlight>
                <a:latin typeface="Aptos"/>
              </a:rPr>
              <a:t>School TV</a:t>
            </a:r>
            <a:endParaRPr lang="en-US" sz="3600" b="1">
              <a:solidFill>
                <a:schemeClr val="bg1"/>
              </a:solidFill>
            </a:endParaRPr>
          </a:p>
          <a:p>
            <a:pPr>
              <a:buClr>
                <a:srgbClr val="FFFFFF"/>
              </a:buClr>
            </a:pPr>
            <a:r>
              <a:rPr lang="en-US" sz="1200" err="1">
                <a:solidFill>
                  <a:schemeClr val="bg1"/>
                </a:solidFill>
                <a:highlight>
                  <a:srgbClr val="FFFFFF"/>
                </a:highlight>
                <a:latin typeface="Aptos"/>
              </a:rPr>
              <a:t>SchoolTV</a:t>
            </a:r>
            <a:r>
              <a:rPr lang="en-US" sz="1200" dirty="0">
                <a:solidFill>
                  <a:schemeClr val="bg1"/>
                </a:solidFill>
                <a:highlight>
                  <a:srgbClr val="FFFFFF"/>
                </a:highlight>
                <a:latin typeface="Aptos"/>
              </a:rPr>
              <a:t> - is a wellbeing platform on the school website. It has resources for students, teachers, and parents on a range of mental </a:t>
            </a:r>
            <a:r>
              <a:rPr lang="en-US" sz="1200">
                <a:solidFill>
                  <a:schemeClr val="bg1"/>
                </a:solidFill>
                <a:highlight>
                  <a:srgbClr val="FFFFFF"/>
                </a:highlight>
                <a:latin typeface="Aptos"/>
              </a:rPr>
              <a:t>health and wellbeing topics. </a:t>
            </a:r>
            <a:endParaRPr lang="en-US">
              <a:solidFill>
                <a:schemeClr val="bg1"/>
              </a:solidFill>
            </a:endParaRPr>
          </a:p>
          <a:p>
            <a:pPr>
              <a:buClr>
                <a:srgbClr val="FFFFFF"/>
              </a:buClr>
            </a:pPr>
            <a:r>
              <a:rPr lang="en-US" sz="1200" dirty="0">
                <a:solidFill>
                  <a:schemeClr val="bg1"/>
                </a:solidFill>
                <a:highlight>
                  <a:srgbClr val="FFFFFF"/>
                </a:highlight>
                <a:latin typeface="Aptos"/>
              </a:rPr>
              <a:t>You can access </a:t>
            </a:r>
            <a:r>
              <a:rPr lang="en-US" sz="1200" dirty="0" err="1">
                <a:solidFill>
                  <a:schemeClr val="bg1"/>
                </a:solidFill>
                <a:highlight>
                  <a:srgbClr val="FFFFFF"/>
                </a:highlight>
                <a:latin typeface="Aptos"/>
              </a:rPr>
              <a:t>SchoolTV</a:t>
            </a:r>
            <a:r>
              <a:rPr lang="en-US" sz="1200" dirty="0">
                <a:solidFill>
                  <a:schemeClr val="bg1"/>
                </a:solidFill>
                <a:highlight>
                  <a:srgbClr val="FFFFFF"/>
                </a:highlight>
                <a:latin typeface="Aptos"/>
              </a:rPr>
              <a:t> on the school website under: </a:t>
            </a:r>
            <a:endParaRPr lang="en-US">
              <a:solidFill>
                <a:schemeClr val="bg1"/>
              </a:solidFill>
            </a:endParaRPr>
          </a:p>
          <a:p>
            <a:pPr>
              <a:buClr>
                <a:srgbClr val="FFFFFF"/>
              </a:buClr>
            </a:pPr>
            <a:r>
              <a:rPr lang="en-US" sz="1200" i="1" dirty="0">
                <a:solidFill>
                  <a:schemeClr val="bg1"/>
                </a:solidFill>
                <a:highlight>
                  <a:srgbClr val="FFFFFF"/>
                </a:highlight>
                <a:latin typeface="Aptos"/>
              </a:rPr>
              <a:t>Student Life &gt; Student Wellbeing &gt; </a:t>
            </a:r>
            <a:r>
              <a:rPr lang="en-US" sz="1200" i="1" dirty="0" err="1">
                <a:solidFill>
                  <a:schemeClr val="bg1"/>
                </a:solidFill>
                <a:highlight>
                  <a:srgbClr val="FFFFFF"/>
                </a:highlight>
                <a:latin typeface="Aptos"/>
              </a:rPr>
              <a:t>SchoolTV</a:t>
            </a:r>
            <a:endParaRPr lang="en-US">
              <a:solidFill>
                <a:schemeClr val="bg1"/>
              </a:solidFill>
            </a:endParaRPr>
          </a:p>
          <a:p>
            <a:pPr>
              <a:buClr>
                <a:srgbClr val="FFFFFF"/>
              </a:buClr>
            </a:pPr>
            <a:r>
              <a:rPr lang="en-US" sz="1200">
                <a:solidFill>
                  <a:schemeClr val="bg1"/>
                </a:solidFill>
                <a:highlight>
                  <a:srgbClr val="FFFFFF"/>
                </a:highlight>
                <a:latin typeface="Aptos"/>
              </a:rPr>
              <a:t>Here is a direct link: </a:t>
            </a:r>
            <a:r>
              <a:rPr lang="en-US" sz="1200" dirty="0">
                <a:solidFill>
                  <a:schemeClr val="bg1"/>
                </a:solidFill>
                <a:highlight>
                  <a:srgbClr val="FFFFFF"/>
                </a:highlight>
                <a:latin typeface="Apto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https://southlandgirls.nz.schooltv.me/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en-US" sz="4000" b="1">
                <a:solidFill>
                  <a:schemeClr val="bg1"/>
                </a:solidFill>
                <a:highlight>
                  <a:srgbClr val="FFFFFF"/>
                </a:highlight>
                <a:latin typeface="Aptos"/>
              </a:rPr>
              <a:t>Stymie</a:t>
            </a:r>
            <a:endParaRPr lang="en-US" sz="4000" b="1">
              <a:solidFill>
                <a:schemeClr val="bg1"/>
              </a:solidFill>
            </a:endParaRPr>
          </a:p>
          <a:p>
            <a:pPr>
              <a:buClr>
                <a:srgbClr val="FFFFFF"/>
              </a:buClr>
            </a:pPr>
            <a:r>
              <a:rPr lang="en-US" sz="1200" dirty="0">
                <a:solidFill>
                  <a:schemeClr val="bg1"/>
                </a:solidFill>
                <a:highlight>
                  <a:srgbClr val="FFFFFF"/>
                </a:highlight>
                <a:latin typeface="Aptos"/>
              </a:rPr>
              <a:t>Stymie is an anonymous reporting tool for students to report any form of harm to themselves, others or the community. </a:t>
            </a:r>
            <a:endParaRPr lang="en-US">
              <a:solidFill>
                <a:schemeClr val="bg1"/>
              </a:solidFill>
            </a:endParaRPr>
          </a:p>
          <a:p>
            <a:pPr>
              <a:buClr>
                <a:srgbClr val="FFFFFF"/>
              </a:buClr>
            </a:pPr>
            <a:r>
              <a:rPr lang="en-US" sz="1200">
                <a:solidFill>
                  <a:schemeClr val="bg1"/>
                </a:solidFill>
                <a:highlight>
                  <a:srgbClr val="FFFFFF"/>
                </a:highlight>
                <a:latin typeface="Aptos"/>
              </a:rPr>
              <a:t>Students can access Stymie on the school website under: </a:t>
            </a:r>
            <a:endParaRPr lang="en-US">
              <a:solidFill>
                <a:schemeClr val="bg1"/>
              </a:solidFill>
            </a:endParaRPr>
          </a:p>
          <a:p>
            <a:pPr>
              <a:buClr>
                <a:srgbClr val="FFFFFF"/>
              </a:buClr>
            </a:pPr>
            <a:r>
              <a:rPr lang="en-US" sz="1200" i="1">
                <a:solidFill>
                  <a:schemeClr val="bg1"/>
                </a:solidFill>
                <a:highlight>
                  <a:srgbClr val="FFFFFF"/>
                </a:highlight>
                <a:latin typeface="Aptos"/>
              </a:rPr>
              <a:t>Student Life &gt; Student Wellbeing &gt; Stymie</a:t>
            </a:r>
            <a:endParaRPr lang="en-US">
              <a:solidFill>
                <a:schemeClr val="bg1"/>
              </a:solidFill>
            </a:endParaRPr>
          </a:p>
          <a:p>
            <a:pPr>
              <a:buClr>
                <a:srgbClr val="FFFFFF"/>
              </a:buClr>
            </a:pPr>
            <a:r>
              <a:rPr lang="en-US" sz="1200">
                <a:solidFill>
                  <a:schemeClr val="bg1"/>
                </a:solidFill>
                <a:highlight>
                  <a:srgbClr val="FFFFFF"/>
                </a:highlight>
                <a:latin typeface="Aptos"/>
              </a:rPr>
              <a:t>Here is a direct link: </a:t>
            </a:r>
            <a:r>
              <a:rPr lang="en-US" sz="1200" dirty="0">
                <a:solidFill>
                  <a:schemeClr val="bg1"/>
                </a:solidFill>
                <a:highlight>
                  <a:srgbClr val="FFFFFF"/>
                </a:highlight>
                <a:latin typeface="Apto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https://about.stymie.co.nz/</a:t>
            </a:r>
            <a:endParaRPr lang="en-US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259354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D7CFD-3620-92AF-1793-BA64871C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48" y="5078459"/>
            <a:ext cx="8534400" cy="1507067"/>
          </a:xfrm>
        </p:spPr>
        <p:txBody>
          <a:bodyPr/>
          <a:lstStyle/>
          <a:p>
            <a:r>
              <a:rPr lang="en-NZ" dirty="0" err="1"/>
              <a:t>Ncea</a:t>
            </a:r>
            <a:r>
              <a:rPr lang="en-NZ" dirty="0"/>
              <a:t> overview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A8EEB2-F9C3-B8D9-8167-B518F869D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578" b="26896"/>
          <a:stretch/>
        </p:blipFill>
        <p:spPr>
          <a:xfrm>
            <a:off x="1564653" y="863600"/>
            <a:ext cx="8822930" cy="4031673"/>
          </a:xfrm>
        </p:spPr>
      </p:pic>
    </p:spTree>
    <p:extLst>
      <p:ext uri="{BB962C8B-B14F-4D97-AF65-F5344CB8AC3E}">
        <p14:creationId xmlns:p14="http://schemas.microsoft.com/office/powerpoint/2010/main" val="280646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89584CD-A1DE-6E78-85FD-7B1DB9B53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540" y="643467"/>
            <a:ext cx="86709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92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4F2FE0-FA30-F4D1-07C3-9D55DAAA1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108" b="35498"/>
          <a:stretch>
            <a:fillRect/>
          </a:stretch>
        </p:blipFill>
        <p:spPr>
          <a:xfrm>
            <a:off x="764318" y="764652"/>
            <a:ext cx="10416530" cy="4989070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864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CB53C-1C27-33AB-0A8B-3DA9938C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>
            <a:normAutofit/>
          </a:bodyPr>
          <a:lstStyle/>
          <a:p>
            <a:r>
              <a:rPr lang="en-NZ" b="1" dirty="0"/>
              <a:t>Key NCEA Jargon</a:t>
            </a:r>
          </a:p>
        </p:txBody>
      </p:sp>
      <p:pic>
        <p:nvPicPr>
          <p:cNvPr id="21" name="Picture 20" descr="Pen placed on top of a signature line">
            <a:extLst>
              <a:ext uri="{FF2B5EF4-FFF2-40B4-BE49-F238E27FC236}">
                <a16:creationId xmlns:a16="http://schemas.microsoft.com/office/drawing/2014/main" id="{14473324-75F1-5D8B-3C45-6DB3B52A5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04" r="8010" b="-1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9910D7-A456-F2F6-0E8B-B83255D90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1202" y="224309"/>
            <a:ext cx="8214467" cy="447385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</a:rPr>
              <a:t>Subject Endorsements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</a:rPr>
              <a:t>Course Endorsements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</a:rPr>
              <a:t>Resubmission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</a:rPr>
              <a:t>Reassessment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</a:rPr>
              <a:t>N, A, M, E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</a:rPr>
              <a:t>University Entrance (UE)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</a:rPr>
              <a:t>Special Assessment Conditions (SAC)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</a:rPr>
              <a:t>Internal Assessment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</a:rPr>
              <a:t>External Assessment (Examination vs Portfolio)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842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6F819BF-BEC4-454B-82CF-C7F192640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43D18-6D03-7EF9-9216-9AA8036F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39536"/>
            <a:ext cx="3382941" cy="301453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>
                <a:solidFill>
                  <a:srgbClr val="FFFFFF"/>
                </a:solidFill>
              </a:rPr>
              <a:t>SGHS Processes and Procedures - Extensions</a:t>
            </a:r>
          </a:p>
        </p:txBody>
      </p:sp>
      <p:sp useBgFill="1">
        <p:nvSpPr>
          <p:cNvPr id="38" name="Snip Diagonal Corner Rectangle 21">
            <a:extLst>
              <a:ext uri="{FF2B5EF4-FFF2-40B4-BE49-F238E27FC236}">
                <a16:creationId xmlns:a16="http://schemas.microsoft.com/office/drawing/2014/main" id="{79D5C3D0-88DD-405B-A549-4B5C3712E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12" y="641648"/>
            <a:ext cx="6575496" cy="5286838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F009F7-E10D-719E-45D1-8E8F7BAA9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68" y="12179"/>
            <a:ext cx="7066143" cy="6671822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29E1950-A366-48B7-8DAB-726C0DE58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24123CD-2156-4134-A3FB-C82036B5F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82DAEA8-4DC7-4972-8972-06976C61D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33B16A3-1C35-4E6B-88DA-2A2550F94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06381D1-240B-4A28-88D3-6ACC575DC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C8CFC7B-B818-47F0-AE87-6B34B07D1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7083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4B3BCFAE0596499A8F3A4DCB09EF94" ma:contentTypeVersion="6" ma:contentTypeDescription="Create a new document." ma:contentTypeScope="" ma:versionID="ff6eb5cfe45f3fe0db45ed2143ec61cc">
  <xsd:schema xmlns:xsd="http://www.w3.org/2001/XMLSchema" xmlns:xs="http://www.w3.org/2001/XMLSchema" xmlns:p="http://schemas.microsoft.com/office/2006/metadata/properties" xmlns:ns2="e87aa8db-407a-49fe-a529-0ae62cc8bfc0" xmlns:ns3="c17d2874-7293-419e-974d-3ce132ea02f8" targetNamespace="http://schemas.microsoft.com/office/2006/metadata/properties" ma:root="true" ma:fieldsID="b269afe4400372dd9f14d0ddd9152d02" ns2:_="" ns3:_="">
    <xsd:import namespace="e87aa8db-407a-49fe-a529-0ae62cc8bfc0"/>
    <xsd:import namespace="c17d2874-7293-419e-974d-3ce132ea02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aa8db-407a-49fe-a529-0ae62cc8bf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874-7293-419e-974d-3ce132ea02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17d2874-7293-419e-974d-3ce132ea02f8">
      <UserInfo>
        <DisplayName>Michelle Diack</DisplayName>
        <AccountId>64</AccountId>
        <AccountType/>
      </UserInfo>
      <UserInfo>
        <DisplayName>Carl Ereckson</DisplayName>
        <AccountId>99</AccountId>
        <AccountType/>
      </UserInfo>
      <UserInfo>
        <DisplayName>Zara Parsons</DisplayName>
        <AccountId>6</AccountId>
        <AccountType/>
      </UserInfo>
      <UserInfo>
        <DisplayName>Eddie Peters</DisplayName>
        <AccountId>60</AccountId>
        <AccountType/>
      </UserInfo>
      <UserInfo>
        <DisplayName>John Grogan</DisplayName>
        <AccountId>57</AccountId>
        <AccountType/>
      </UserInfo>
      <UserInfo>
        <DisplayName>Sarah Warren</DisplayName>
        <AccountId>617</AccountId>
        <AccountType/>
      </UserInfo>
      <UserInfo>
        <DisplayName>Lee Pirini</DisplayName>
        <AccountId>56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8DA6B2E-10AE-4C25-8C34-03A9ACB9C57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87aa8db-407a-49fe-a529-0ae62cc8bfc0"/>
    <ds:schemaRef ds:uri="c17d2874-7293-419e-974d-3ce132ea02f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3986C3-D146-47BB-95A9-A442C14D68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AD5E51-A249-4F94-A013-8DEE2B883634}">
  <ds:schemaRefs>
    <ds:schemaRef ds:uri="http://schemas.microsoft.com/office/2006/metadata/properties"/>
    <ds:schemaRef ds:uri="http://www.w3.org/2000/xmlns/"/>
    <ds:schemaRef ds:uri="c17d2874-7293-419e-974d-3ce132ea02f8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</TotalTime>
  <Words>291</Words>
  <Application>Microsoft Office PowerPoint</Application>
  <PresentationFormat>Widescreen</PresentationFormat>
  <Paragraphs>52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Slice</vt:lpstr>
      <vt:lpstr>NCEA Year 11   the beginning of the Journey to gain qualifications</vt:lpstr>
      <vt:lpstr>Karakia Tīmatanga</vt:lpstr>
      <vt:lpstr>Kia ora welcome</vt:lpstr>
      <vt:lpstr>Support for whanau &amp; students</vt:lpstr>
      <vt:lpstr>Ncea overview</vt:lpstr>
      <vt:lpstr>PowerPoint Presentation</vt:lpstr>
      <vt:lpstr>PowerPoint Presentation</vt:lpstr>
      <vt:lpstr>Key NCEA Jargon</vt:lpstr>
      <vt:lpstr>SGHS Processes and Procedures - Extensions</vt:lpstr>
      <vt:lpstr>SGHS Processes and Procedures - Authenticity</vt:lpstr>
      <vt:lpstr>PowerPoint Presentation</vt:lpstr>
      <vt:lpstr>Where to find information</vt:lpstr>
      <vt:lpstr>SLEEP</vt:lpstr>
      <vt:lpstr>Social Pressures</vt:lpstr>
      <vt:lpstr>Managing myself</vt:lpstr>
      <vt:lpstr>Balance</vt:lpstr>
      <vt:lpstr>Building a profile</vt:lpstr>
      <vt:lpstr>Future planning – Tertiary Study  Rese College Costs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NCEA the beginning of the Journey</dc:title>
  <dc:creator>Lee Pirini</dc:creator>
  <cp:lastModifiedBy>Lucy Richardson</cp:lastModifiedBy>
  <cp:revision>482</cp:revision>
  <dcterms:created xsi:type="dcterms:W3CDTF">2023-02-07T22:34:18Z</dcterms:created>
  <dcterms:modified xsi:type="dcterms:W3CDTF">2026-02-11T23:07:03Z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0x010100AC4B3BCFAE0596499A8F3A4DCB09EF94</vt:lpwstr>
  </property>
</Properties>
</file>